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8" r:id="rId2"/>
    <p:sldId id="256" r:id="rId3"/>
    <p:sldId id="258" r:id="rId4"/>
    <p:sldId id="259" r:id="rId5"/>
    <p:sldId id="260" r:id="rId6"/>
    <p:sldId id="261" r:id="rId7"/>
    <p:sldId id="267" r:id="rId8"/>
    <p:sldId id="264" r:id="rId9"/>
    <p:sldId id="265" r:id="rId10"/>
    <p:sldId id="263" r:id="rId11"/>
    <p:sldId id="289" r:id="rId12"/>
    <p:sldId id="291" r:id="rId13"/>
    <p:sldId id="269" r:id="rId14"/>
    <p:sldId id="270" r:id="rId15"/>
    <p:sldId id="257" r:id="rId16"/>
    <p:sldId id="271" r:id="rId17"/>
    <p:sldId id="262" r:id="rId18"/>
    <p:sldId id="272" r:id="rId19"/>
    <p:sldId id="273" r:id="rId20"/>
    <p:sldId id="274" r:id="rId21"/>
    <p:sldId id="275" r:id="rId22"/>
    <p:sldId id="276" r:id="rId23"/>
    <p:sldId id="266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8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F88E5-BF42-42FE-BFCF-D2FCBCDDC3D5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170F4-76A8-43FA-8480-EE2607820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26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StyleGAN</a:t>
            </a:r>
            <a:r>
              <a:rPr lang="zh-CN" altLang="en-US" dirty="0"/>
              <a:t>的第一点改进是，给</a:t>
            </a:r>
            <a:r>
              <a:rPr lang="en-US" altLang="zh-CN" dirty="0"/>
              <a:t>Generator</a:t>
            </a:r>
            <a:r>
              <a:rPr lang="zh-CN" altLang="en-US" dirty="0"/>
              <a:t>的输入加上了由</a:t>
            </a:r>
            <a:r>
              <a:rPr lang="en-US" altLang="zh-CN" dirty="0"/>
              <a:t>8</a:t>
            </a:r>
            <a:r>
              <a:rPr lang="zh-CN" altLang="en-US" dirty="0"/>
              <a:t>个全连接层组成的</a:t>
            </a:r>
            <a:r>
              <a:rPr lang="en-US" altLang="zh-CN" dirty="0"/>
              <a:t>Mapping Network</a:t>
            </a:r>
            <a:r>
              <a:rPr lang="zh-CN" altLang="en-US" dirty="0"/>
              <a:t>，并且 </a:t>
            </a:r>
            <a:r>
              <a:rPr lang="en-US" altLang="zh-CN" dirty="0"/>
              <a:t>Mapping Network </a:t>
            </a:r>
            <a:r>
              <a:rPr lang="zh-CN" altLang="en-US" dirty="0"/>
              <a:t>的输出𝑊</a:t>
            </a:r>
            <a:r>
              <a:rPr lang="en-US" altLang="zh-CN" dirty="0"/>
              <a:t>′</a:t>
            </a:r>
            <a:r>
              <a:rPr lang="zh-CN" altLang="en-US" dirty="0"/>
              <a:t>与输入层（</a:t>
            </a:r>
            <a:r>
              <a:rPr lang="en-US" altLang="zh-CN" dirty="0"/>
              <a:t>512×1</a:t>
            </a:r>
            <a:r>
              <a:rPr lang="zh-CN" altLang="en-US" dirty="0"/>
              <a:t>）的大小相同。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D7FDE-D129-4AC1-944A-FA26B44FF93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9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D7FDE-D129-4AC1-944A-FA26B44FF93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人们的脸上有许多小的特征，可以看作是随机的，例如：雀斑、发髻线的准确位置、皱 纹、使图像更逼真的特征以及各种增加输出的变化。将这些小特征插入 </a:t>
            </a:r>
            <a:r>
              <a:rPr lang="en-US" altLang="zh-CN" dirty="0"/>
              <a:t>GAN </a:t>
            </a:r>
            <a:r>
              <a:rPr lang="zh-CN" altLang="en-US" dirty="0"/>
              <a:t>图像的常用方 法是在输入向量中添加随机噪声。为了控制噪声仅影响图片样式上细微的变化，</a:t>
            </a:r>
            <a:r>
              <a:rPr lang="en-US" altLang="zh-CN" dirty="0" err="1"/>
              <a:t>StyleGAN</a:t>
            </a:r>
            <a:r>
              <a:rPr lang="en-US" altLang="zh-CN" dirty="0"/>
              <a:t> </a:t>
            </a:r>
            <a:r>
              <a:rPr lang="zh-CN" altLang="en-US" dirty="0"/>
              <a:t>采 用类似于 </a:t>
            </a:r>
            <a:r>
              <a:rPr lang="en-US" altLang="zh-CN" dirty="0" err="1"/>
              <a:t>AdaIN</a:t>
            </a:r>
            <a:r>
              <a:rPr lang="en-US" altLang="zh-CN" dirty="0"/>
              <a:t> </a:t>
            </a:r>
            <a:r>
              <a:rPr lang="zh-CN" altLang="en-US" dirty="0"/>
              <a:t>机制的方式添加噪声，即在 </a:t>
            </a:r>
            <a:r>
              <a:rPr lang="en-US" altLang="zh-CN" dirty="0" err="1"/>
              <a:t>AdaIN</a:t>
            </a:r>
            <a:r>
              <a:rPr lang="en-US" altLang="zh-CN" dirty="0"/>
              <a:t> </a:t>
            </a:r>
            <a:r>
              <a:rPr lang="zh-CN" altLang="en-US" dirty="0"/>
              <a:t>模块之前向每个通道添加一个缩放过的 噪声，并稍微改变其操作的分辨率级别特征的视觉表达方式。加入噪声后的生成人脸往往更 加逼真与多样。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D7FDE-D129-4AC1-944A-FA26B44FF93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63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37D35-9764-4B3F-AC6E-27B626A54FD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8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8E9CB-CF94-44B9-B36F-0723158A6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52E4BE-BAEB-44C4-AFCC-A175501B5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868ECA-C1AB-4DF2-A7D5-8CBA77FF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BA7CF-E5E6-4BC8-8A8B-261AC70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1E6CA-7090-4CDA-851B-1EAE976E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57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DC526-B7E7-4F63-BE8B-D392985A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95397F-19A8-428C-A317-C3B15D572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DE39BE-42EB-45B2-81E4-A1CC6631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8926C-F0DD-4F83-A81F-A00EBFAC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C94413-3CFD-4177-A828-B35918D1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87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C14091-F4E6-4238-9DEB-88391308D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40C386-C238-451D-BC86-B772157E9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A666F5-262F-47FB-9FA4-5D3309F18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0E8B33-B266-45D6-B07C-19A466BB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60247-D273-4E81-8F9B-7494E39B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0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E1E46-A693-454A-856C-A931C438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5F328-A1A8-4B33-B95F-A55DD3AF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41D4BC-6B9D-435B-A19C-81AD9803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8DCF7-BBD8-4F30-A7FA-0CFD705B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7CB94B-413D-4F5D-AD07-2426F56B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68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5B180-20BE-4906-A305-A5B7C060A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8E2726-7AA7-4858-868B-61FE6E78C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B6A97-A645-4C76-A420-CFA067C7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7BE331-47DA-4CCC-9BEA-2D90BF50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CACDB-E06A-4A2B-A4C6-F352978B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19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734CB-84E5-4445-8E36-E2532789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63AF1A-58D4-46A5-B225-D09BEB6E8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D9DA30-5DBA-46C2-9A37-DA54FEB9B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65304-E757-49FD-B320-1DDEB611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D3DA12-7D3F-4389-B119-BE0165F8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929A55-B52E-42C0-B468-80B4421F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32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AC5EA-1747-401E-A7D2-DB6054AF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E6AB9-99E9-4553-BD07-EB943293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14FE76-394F-4F8A-A437-CEA4649AF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F8BEDE-7820-46BB-95B8-5AF9B45B1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04CB0D-F778-496C-A3B8-4D760E816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9E11CD-A9AB-409E-98AC-45BC128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400C47-372D-40C6-864D-0F362A9F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5E510E-8793-4042-BBE9-2A2FEFE5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06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D4490-7081-40C0-A375-51B8560B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64DFB6-CBE3-4B2A-9C45-2338CA75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AA0388-1EBB-400C-B454-4AF9BD52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8FA4EE-6FAE-47D1-8EC7-A65EBBB5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06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93D265-3DA7-490C-912E-A754F5C0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A178D5-ACE3-4433-BF4B-DB15986D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BAB95-A477-4B86-9001-DF9111CD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128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03795-2908-4F50-BC53-E2A4017F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BD6BB-AA77-47E2-9923-99E3C5F5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523941-520C-412B-B9CB-5B7D14B92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9EC46C-149C-49D4-9F9F-ED5AF43B3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0C1EEC-4DA1-48FD-8C94-C40B78F6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76514B-2894-4A6A-9A2D-58EDC01E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9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1709-B124-42E8-B8CE-F0645248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0FD29C-6609-461A-99F1-46627BFF3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551CA4-7CB5-4861-B564-CF547F67C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FD0A3F-B81B-48EC-9631-68A4ED44C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FABD75-4839-45BA-93FF-B68CAA49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09352A-E6F2-4338-9E1D-CD938C3B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01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78AAD3-1216-413C-9710-591456C1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E2530E-FFBC-4728-917D-5A141D60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F6C3AD-1262-4484-86C4-717607C7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F1D63-7F63-4FE3-87DE-78C594A93B1F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1F780A-75FB-4C1F-A9C9-3CA61AA07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1521F-C6D4-4C32-9E69-794186734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63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junyanz/CycleGA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upoftee/MangaGAN" TargetMode="External"/><Relationship Id="rId2" Type="http://schemas.openxmlformats.org/officeDocument/2006/relationships/hyperlink" Target="https://arxiv.org/pdf/2004.10634v1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ko.ai/#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的基础实践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StyleGAN</a:t>
            </a:r>
            <a:r>
              <a:rPr lang="zh-CN" altLang="en-US" dirty="0"/>
              <a:t>生成高清人脸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动漫头像的生成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397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9CB4F-B62C-4274-87CA-8CC2844A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" y="1244338"/>
            <a:ext cx="11947202" cy="36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尝试</a:t>
            </a:r>
            <a:r>
              <a:rPr lang="en-US" altLang="zh-CN" dirty="0"/>
              <a:t>1—</a:t>
            </a:r>
            <a:r>
              <a:rPr lang="en-US" altLang="zh-CN" dirty="0" err="1"/>
              <a:t>CycleGan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参考：</a:t>
            </a:r>
            <a:r>
              <a:rPr lang="en-US" altLang="zh-CN" dirty="0">
                <a:hlinkClick r:id="rId2"/>
              </a:rPr>
              <a:t>https://github.com/junyanz/CycleGAN</a:t>
            </a:r>
            <a:endParaRPr lang="en-US" altLang="zh-CN" dirty="0"/>
          </a:p>
          <a:p>
            <a:pPr lvl="1"/>
            <a:r>
              <a:rPr lang="zh-CN" altLang="en-US" dirty="0"/>
              <a:t>提供了大量的预训练模型和数据集</a:t>
            </a:r>
            <a:endParaRPr lang="en-US" altLang="zh-CN" dirty="0"/>
          </a:p>
          <a:p>
            <a:pPr lvl="1"/>
            <a:r>
              <a:rPr lang="zh-CN" altLang="en-US" dirty="0"/>
              <a:t>例如：季节转换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效果不理想</a:t>
            </a:r>
            <a:endParaRPr lang="en-US" altLang="zh-CN" dirty="0"/>
          </a:p>
          <a:p>
            <a:r>
              <a:rPr lang="zh-CN" altLang="en-US" dirty="0"/>
              <a:t>猜想</a:t>
            </a:r>
            <a:endParaRPr lang="en-US" altLang="zh-CN" dirty="0"/>
          </a:p>
          <a:p>
            <a:pPr lvl="1"/>
            <a:r>
              <a:rPr lang="zh-CN" altLang="en-US" dirty="0"/>
              <a:t>二者语义联系不够紧密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训练时间不足</a:t>
            </a:r>
            <a:endParaRPr lang="en-US" altLang="zh-CN" dirty="0"/>
          </a:p>
          <a:p>
            <a:pPr lvl="1"/>
            <a:r>
              <a:rPr lang="zh-CN" altLang="en-US" dirty="0"/>
              <a:t>模型针对性不强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考虑针对问题的模型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CD4036-F461-4384-A543-0EE0DD240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132" y="3464575"/>
            <a:ext cx="1219200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A6FBF3-23B8-49D7-BD6E-2F0ACE27A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1707150"/>
            <a:ext cx="1219200" cy="121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1E08F5-A5CD-44C5-9CAE-553B1A85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132" y="1707150"/>
            <a:ext cx="1219200" cy="1219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3461F2-DA2D-478D-B7B2-907905350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3464575"/>
            <a:ext cx="1219200" cy="121920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F772303-2F6E-4489-AD59-04930B4E3CC0}"/>
              </a:ext>
            </a:extLst>
          </p:cNvPr>
          <p:cNvCxnSpPr>
            <a:endCxn id="9" idx="1"/>
          </p:cNvCxnSpPr>
          <p:nvPr/>
        </p:nvCxnSpPr>
        <p:spPr>
          <a:xfrm>
            <a:off x="7531223" y="2316750"/>
            <a:ext cx="804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B3B0E88-7483-458B-8883-248F59CE053C}"/>
              </a:ext>
            </a:extLst>
          </p:cNvPr>
          <p:cNvCxnSpPr/>
          <p:nvPr/>
        </p:nvCxnSpPr>
        <p:spPr>
          <a:xfrm>
            <a:off x="7531222" y="4074175"/>
            <a:ext cx="804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9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尝试</a:t>
            </a:r>
            <a:r>
              <a:rPr lang="en-US" altLang="zh-CN" dirty="0"/>
              <a:t>2—</a:t>
            </a:r>
            <a:r>
              <a:rPr lang="en-US" altLang="zh-CN" dirty="0" err="1"/>
              <a:t>MangaGan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参考：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https://arxiv.org/pdf/2004.10634v1.pdf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https://github.com/acupoftee/MangaGAN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针对人脸进行设计</a:t>
            </a:r>
            <a:endParaRPr lang="en-US" altLang="zh-CN" dirty="0"/>
          </a:p>
          <a:p>
            <a:r>
              <a:rPr lang="zh-CN" altLang="en-US" dirty="0"/>
              <a:t>分别对五官进行考虑</a:t>
            </a:r>
            <a:endParaRPr lang="en-US" altLang="zh-CN" dirty="0"/>
          </a:p>
          <a:p>
            <a:r>
              <a:rPr lang="zh-CN" altLang="en-US" dirty="0"/>
              <a:t>针对性强，效果较好</a:t>
            </a:r>
          </a:p>
        </p:txBody>
      </p:sp>
    </p:spTree>
    <p:extLst>
      <p:ext uri="{BB962C8B-B14F-4D97-AF65-F5344CB8AC3E}">
        <p14:creationId xmlns:p14="http://schemas.microsoft.com/office/powerpoint/2010/main" val="414126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D4FB0-3A5C-4EB8-83B1-1B05DC33B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b="1" dirty="0" err="1"/>
              <a:t>StyleGAN</a:t>
            </a:r>
            <a:br>
              <a:rPr lang="en-US" altLang="zh-CN" b="1" dirty="0"/>
            </a:br>
            <a:r>
              <a:rPr lang="zh-CN" altLang="en-US" b="1" dirty="0"/>
              <a:t>生成高清人脸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73F8A1-5D0F-4487-856E-BA10D4E12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胡舟径</a:t>
            </a:r>
          </a:p>
        </p:txBody>
      </p:sp>
    </p:spTree>
    <p:extLst>
      <p:ext uri="{BB962C8B-B14F-4D97-AF65-F5344CB8AC3E}">
        <p14:creationId xmlns:p14="http://schemas.microsoft.com/office/powerpoint/2010/main" val="270053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58C2E-3E87-4303-8BD6-C8AED7CC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4AD115-EA93-4574-A774-70D8B8E3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如果直接用普通的</a:t>
            </a:r>
            <a:r>
              <a:rPr lang="en-US" altLang="zh-CN" dirty="0"/>
              <a:t>GAN</a:t>
            </a:r>
            <a:r>
              <a:rPr lang="zh-CN" altLang="en-US" dirty="0"/>
              <a:t>来训练</a:t>
            </a:r>
            <a:r>
              <a:rPr lang="en-US" altLang="zh-CN" dirty="0"/>
              <a:t>1024</a:t>
            </a:r>
            <a:r>
              <a:rPr lang="zh-CN" altLang="en-US" dirty="0"/>
              <a:t>*</a:t>
            </a:r>
            <a:r>
              <a:rPr lang="en-US" altLang="zh-CN" dirty="0"/>
              <a:t>1024</a:t>
            </a:r>
            <a:r>
              <a:rPr lang="zh-CN" altLang="en-US" dirty="0"/>
              <a:t>的图片会让 </a:t>
            </a:r>
            <a:r>
              <a:rPr lang="en-US" altLang="zh-CN" dirty="0"/>
              <a:t>Generator</a:t>
            </a:r>
            <a:r>
              <a:rPr lang="zh-CN" altLang="en-US" dirty="0"/>
              <a:t>十分不稳定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ProGAN</a:t>
            </a:r>
            <a:r>
              <a:rPr lang="zh-CN" altLang="en-US" dirty="0"/>
              <a:t>：从</a:t>
            </a:r>
            <a:r>
              <a:rPr lang="en-US" altLang="zh-CN" dirty="0"/>
              <a:t>4x4</a:t>
            </a:r>
            <a:r>
              <a:rPr lang="zh-CN" altLang="en-US" dirty="0"/>
              <a:t>到</a:t>
            </a:r>
            <a:r>
              <a:rPr lang="en-US" altLang="zh-CN" dirty="0"/>
              <a:t>8x8</a:t>
            </a:r>
            <a:r>
              <a:rPr lang="zh-CN" altLang="en-US" dirty="0"/>
              <a:t>一直提升到</a:t>
            </a:r>
            <a:r>
              <a:rPr lang="en-US" altLang="zh-CN" dirty="0"/>
              <a:t>1024x1024</a:t>
            </a:r>
            <a:r>
              <a:rPr lang="zh-CN" altLang="en-US" dirty="0"/>
              <a:t>，循序渐进，即能有效且稳定地训练出一个高质量的高分辨率生成器模型。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https://pic4.zhimg.com/80/v2-9d8635e7ad6f57f87c435513894f4ff7_720w.jpg">
            <a:extLst>
              <a:ext uri="{FF2B5EF4-FFF2-40B4-BE49-F238E27FC236}">
                <a16:creationId xmlns:a16="http://schemas.microsoft.com/office/drawing/2014/main" id="{A32DCD94-8220-4DEF-8D4E-FA502553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48" y="4139174"/>
            <a:ext cx="6503504" cy="27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5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4C9A3-4F6A-4547-9A3A-B71132CA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3F636-AA2F-4EC1-93A7-0CF54DB1A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2009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B255B3-D549-4733-A17B-7898ACF9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051235" cy="44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5BEF8-9054-473D-9D4F-8B224687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9EDC4-2062-4E2B-A555-127E6932F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FE8F50-2DA6-46EF-9AA3-D681F877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1904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92613-B987-47DB-9205-0B30E074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408730-F725-4B1F-A5DF-2B23CE980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低</a:t>
            </a:r>
            <a:r>
              <a:rPr lang="en-US" altLang="zh-CN" dirty="0"/>
              <a:t>——</a:t>
            </a:r>
            <a:r>
              <a:rPr lang="zh-CN" altLang="en-US" dirty="0"/>
              <a:t>分辨率不超过</a:t>
            </a:r>
            <a:r>
              <a:rPr lang="en-US" altLang="zh-CN" dirty="0"/>
              <a:t>8</a:t>
            </a:r>
            <a:r>
              <a:rPr lang="zh-CN" altLang="en-US" dirty="0"/>
              <a:t>，影响姿势、一般发型、面部形状等</a:t>
            </a:r>
            <a:endParaRPr lang="en-US" altLang="zh-CN" dirty="0"/>
          </a:p>
          <a:p>
            <a:r>
              <a:rPr lang="zh-CN" altLang="en-US" dirty="0"/>
              <a:t>中</a:t>
            </a:r>
            <a:r>
              <a:rPr lang="en-US" altLang="zh-CN" dirty="0"/>
              <a:t>——</a:t>
            </a:r>
            <a:r>
              <a:rPr lang="zh-CN" altLang="en-US" dirty="0"/>
              <a:t>分辨率为</a:t>
            </a:r>
            <a:r>
              <a:rPr lang="en-US" altLang="zh-CN" dirty="0"/>
              <a:t>16</a:t>
            </a:r>
            <a:r>
              <a:rPr lang="zh-CN" altLang="en-US" dirty="0"/>
              <a:t>至</a:t>
            </a:r>
            <a:r>
              <a:rPr lang="en-US" altLang="zh-CN" dirty="0"/>
              <a:t>32</a:t>
            </a:r>
            <a:r>
              <a:rPr lang="zh-CN" altLang="en-US" dirty="0"/>
              <a:t>，影响更精细的面部特征、发型、眼睛的睁开或是闭合等</a:t>
            </a:r>
            <a:endParaRPr lang="en-US" altLang="zh-CN" dirty="0"/>
          </a:p>
          <a:p>
            <a:r>
              <a:rPr lang="zh-CN" altLang="en-US" dirty="0"/>
              <a:t>高</a:t>
            </a:r>
            <a:r>
              <a:rPr lang="en-US" altLang="zh-CN" dirty="0"/>
              <a:t>——</a:t>
            </a:r>
            <a:r>
              <a:rPr lang="zh-CN" altLang="en-US" dirty="0"/>
              <a:t>分辨率为</a:t>
            </a:r>
            <a:r>
              <a:rPr lang="en-US" altLang="zh-CN" dirty="0"/>
              <a:t>64</a:t>
            </a:r>
            <a:r>
              <a:rPr lang="zh-CN" altLang="en-US" dirty="0"/>
              <a:t>到</a:t>
            </a:r>
            <a:r>
              <a:rPr lang="en-US" altLang="zh-CN" dirty="0"/>
              <a:t>1024</a:t>
            </a:r>
            <a:r>
              <a:rPr lang="zh-CN" altLang="en-US" dirty="0"/>
              <a:t>，影响颜色（眼睛、头发和皮肤）和微观特征</a:t>
            </a:r>
          </a:p>
        </p:txBody>
      </p:sp>
    </p:spTree>
    <p:extLst>
      <p:ext uri="{BB962C8B-B14F-4D97-AF65-F5344CB8AC3E}">
        <p14:creationId xmlns:p14="http://schemas.microsoft.com/office/powerpoint/2010/main" val="416798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45359-5893-4D1A-ADB7-A654B0EE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Mapping 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8A07A-79EB-4589-89FA-C825D84F7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514EF4-C712-4823-8CE0-829305EA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40" y="1765191"/>
            <a:ext cx="9176866" cy="44205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C371E0-7301-4DB2-93FB-B4970E58DEE9}"/>
              </a:ext>
            </a:extLst>
          </p:cNvPr>
          <p:cNvSpPr txBox="1"/>
          <p:nvPr/>
        </p:nvSpPr>
        <p:spPr>
          <a:xfrm>
            <a:off x="6607534" y="1321356"/>
            <a:ext cx="35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加上</a:t>
            </a:r>
            <a:r>
              <a:rPr lang="en-US" altLang="zh-CN" dirty="0"/>
              <a:t>8</a:t>
            </a:r>
            <a:r>
              <a:rPr lang="zh-CN" altLang="en-US" dirty="0"/>
              <a:t>个全连接 </a:t>
            </a:r>
            <a:r>
              <a:rPr lang="en-US" altLang="zh-CN" dirty="0"/>
              <a:t>Mapping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7712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C77AC-6751-4B83-897A-79137497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AdaIN</a:t>
            </a:r>
            <a:r>
              <a:rPr lang="zh-CN" altLang="en-US" dirty="0"/>
              <a:t>样式模块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0D56C-871F-4B84-BBFA-B2C82024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D5D3C6-2142-450D-B753-97045882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12" y="1646986"/>
            <a:ext cx="10593788" cy="45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5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2A3C2-696F-4B05-88A7-0382C5A4C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的基础实践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446FE-AE9D-445E-9120-19CEE9E5A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1800013125 </a:t>
            </a:r>
            <a:r>
              <a:rPr lang="zh-CN" altLang="en-US" dirty="0"/>
              <a:t>高邱杨</a:t>
            </a:r>
          </a:p>
        </p:txBody>
      </p:sp>
    </p:spTree>
    <p:extLst>
      <p:ext uri="{BB962C8B-B14F-4D97-AF65-F5344CB8AC3E}">
        <p14:creationId xmlns:p14="http://schemas.microsoft.com/office/powerpoint/2010/main" val="281802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B1C5-7274-4402-8BCD-184137E8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取消随机输入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D0607-BFD2-4047-A5D8-5CF47D22F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8EF76E-1F2D-4043-985E-4A13AE4B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885714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6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B1E5B-979D-4A59-8978-87BF72A6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增加随机噪声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FCA53-94FA-4503-84A1-681CA4A27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57B4FC-3825-4E35-AB4E-20D51468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895238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5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F9910-831B-445A-A241-175B4B21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特征融合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5C47E-11AD-4895-99C8-9D283B0DB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preview">
            <a:extLst>
              <a:ext uri="{FF2B5EF4-FFF2-40B4-BE49-F238E27FC236}">
                <a16:creationId xmlns:a16="http://schemas.microsoft.com/office/drawing/2014/main" id="{279C00EE-5C95-448D-AE55-7099BD57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16531" cy="57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1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32B6E-6CFD-4EE3-9EE9-600EB7C3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7E04C3-C5E2-467C-9ADB-CDB6AFF1E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35" y="1690688"/>
            <a:ext cx="435133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631B6D-1A89-46F7-9777-779F5A856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54" y="1562467"/>
            <a:ext cx="4607781" cy="46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10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9055-4479-4CE2-9822-FA5315303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动漫头像生成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C9E37-41BC-41D5-956C-6296FE40F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何沐阳</a:t>
            </a:r>
          </a:p>
        </p:txBody>
      </p:sp>
    </p:spTree>
    <p:extLst>
      <p:ext uri="{BB962C8B-B14F-4D97-AF65-F5344CB8AC3E}">
        <p14:creationId xmlns:p14="http://schemas.microsoft.com/office/powerpoint/2010/main" val="126541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981F-3B88-423B-89CC-2614252D5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真实的动漫头像生成：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err="1">
                <a:hlinkClick r:id="rId3"/>
              </a:rPr>
              <a:t>crypko.ai</a:t>
            </a:r>
            <a:r>
              <a:rPr lang="en-US" altLang="zh-CN" dirty="0">
                <a:hlinkClick r:id="rId3"/>
              </a:rPr>
              <a:t>/#/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虚假的动漫头像生成：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42113-5ED4-4191-ADDC-CF863CB36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71" y="4138367"/>
            <a:ext cx="771633" cy="743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27DC5-1B77-4447-9E5B-207B2D5AD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085" y="4138367"/>
            <a:ext cx="762106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69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4B4D-A35D-436F-A057-D52AB919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</a:t>
            </a:r>
            <a:r>
              <a:rPr lang="en-US" altLang="zh-CN" dirty="0"/>
              <a:t>GAN</a:t>
            </a:r>
            <a:r>
              <a:rPr lang="zh-CN" altLang="en-US" dirty="0"/>
              <a:t>的问题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24CA0B85-8007-44E7-B09D-86EFA875B6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7" y="1854096"/>
            <a:ext cx="10638931" cy="7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96867-5D55-49D6-8C25-8FD1FEDF56D2}"/>
              </a:ext>
            </a:extLst>
          </p:cNvPr>
          <p:cNvSpPr txBox="1"/>
          <p:nvPr/>
        </p:nvSpPr>
        <p:spPr>
          <a:xfrm>
            <a:off x="1039347" y="3000209"/>
            <a:ext cx="45576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</a:rPr>
              <a:t>难以训练</a:t>
            </a:r>
            <a:endParaRPr lang="en-US" altLang="zh-CN" sz="3600" dirty="0">
              <a:latin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</a:rPr>
              <a:t>效果差</a:t>
            </a:r>
            <a:endParaRPr lang="en-US" altLang="zh-CN" sz="3600" dirty="0">
              <a:latin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+mn-ea"/>
              </a:rPr>
              <a:t>generator</a:t>
            </a:r>
            <a:r>
              <a:rPr lang="zh-CN" altLang="en-US" sz="3600" dirty="0">
                <a:latin typeface="+mn-ea"/>
              </a:rPr>
              <a:t>梯度消失</a:t>
            </a:r>
          </a:p>
        </p:txBody>
      </p:sp>
    </p:spTree>
    <p:extLst>
      <p:ext uri="{BB962C8B-B14F-4D97-AF65-F5344CB8AC3E}">
        <p14:creationId xmlns:p14="http://schemas.microsoft.com/office/powerpoint/2010/main" val="2339427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233-9716-445E-8E7B-E5580476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05E8-CF83-4965-9162-770EE2951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sz="3200" dirty="0" err="1"/>
              <a:t>WGAN</a:t>
            </a:r>
            <a:r>
              <a:rPr lang="en-US" altLang="zh-CN" sz="3200" dirty="0"/>
              <a:t> 2017 </a:t>
            </a:r>
          </a:p>
          <a:p>
            <a:pPr lvl="1"/>
            <a:r>
              <a:rPr lang="zh-CN" altLang="en-US" sz="2800" dirty="0">
                <a:latin typeface="+mn-ea"/>
              </a:rPr>
              <a:t>用</a:t>
            </a:r>
            <a:r>
              <a:rPr lang="en-US" altLang="zh-CN" sz="2800" dirty="0">
                <a:latin typeface="+mn-ea"/>
              </a:rPr>
              <a:t>Wasserstein Distance</a:t>
            </a:r>
            <a:r>
              <a:rPr lang="zh-CN" altLang="en-US" sz="2800" dirty="0">
                <a:latin typeface="+mn-ea"/>
              </a:rPr>
              <a:t>代替</a:t>
            </a:r>
            <a:r>
              <a:rPr lang="en-US" altLang="zh-CN" sz="2800" dirty="0">
                <a:latin typeface="+mn-ea"/>
              </a:rPr>
              <a:t>JS</a:t>
            </a:r>
            <a:r>
              <a:rPr lang="zh-CN" altLang="en-US" sz="2800" dirty="0">
                <a:latin typeface="+mn-ea"/>
              </a:rPr>
              <a:t>散度</a:t>
            </a:r>
            <a:endParaRPr lang="en-US" altLang="zh-CN" sz="2800" dirty="0">
              <a:latin typeface="+mn-ea"/>
            </a:endParaRPr>
          </a:p>
          <a:p>
            <a:pPr lvl="1"/>
            <a:endParaRPr lang="en-US" altLang="zh-CN" sz="2800" dirty="0">
              <a:latin typeface="+mn-ea"/>
            </a:endParaRPr>
          </a:p>
          <a:p>
            <a:pPr lvl="1"/>
            <a:endParaRPr lang="en-US" altLang="zh-CN" sz="2800" dirty="0">
              <a:latin typeface="+mn-ea"/>
            </a:endParaRPr>
          </a:p>
          <a:p>
            <a:pPr lvl="1"/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等价对偶式         </a:t>
            </a:r>
            <a:r>
              <a:rPr lang="en-US" altLang="zh-CN" sz="2800" dirty="0">
                <a:latin typeface="+mn-ea"/>
              </a:rPr>
              <a:t>Discriminator -&gt;  </a:t>
            </a:r>
            <a:r>
              <a:rPr lang="zh-CN" altLang="en-US" sz="2800" dirty="0">
                <a:latin typeface="+mn-ea"/>
              </a:rPr>
              <a:t>拟合网络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满足对偶式的</a:t>
            </a:r>
            <a:r>
              <a:rPr lang="en-US" altLang="zh-CN" sz="2800" dirty="0" err="1">
                <a:latin typeface="+mn-ea"/>
              </a:rPr>
              <a:t>Lipchistz</a:t>
            </a:r>
            <a:r>
              <a:rPr lang="zh-CN" altLang="en-US" sz="2800" dirty="0">
                <a:latin typeface="+mn-ea"/>
              </a:rPr>
              <a:t>条件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en-US" altLang="zh-CN" sz="2800" dirty="0">
                <a:latin typeface="+mn-ea"/>
              </a:rPr>
              <a:t>weight clip </a:t>
            </a:r>
            <a:r>
              <a:rPr lang="zh-CN" altLang="en-US" sz="2800" dirty="0">
                <a:latin typeface="+mn-ea"/>
              </a:rPr>
              <a:t>参数限界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en-US" altLang="zh-CN" sz="2800" dirty="0" err="1">
                <a:latin typeface="+mn-ea"/>
              </a:rPr>
              <a:t>WGAN</a:t>
            </a:r>
            <a:r>
              <a:rPr lang="en-US" altLang="zh-CN" sz="2800" dirty="0">
                <a:latin typeface="+mn-ea"/>
              </a:rPr>
              <a:t>-GP Gradient Penalty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AFFD7-AAB1-48D3-9262-3EE0CC53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24" y="2852657"/>
            <a:ext cx="4982270" cy="743054"/>
          </a:xfrm>
          <a:prstGeom prst="rect">
            <a:avLst/>
          </a:prstGeom>
        </p:spPr>
      </p:pic>
      <p:sp>
        <p:nvSpPr>
          <p:cNvPr id="5" name="AutoShape 6" descr="[公式]">
            <a:extLst>
              <a:ext uri="{FF2B5EF4-FFF2-40B4-BE49-F238E27FC236}">
                <a16:creationId xmlns:a16="http://schemas.microsoft.com/office/drawing/2014/main" id="{76FD202B-93CC-4F3F-A9BB-7D753183C2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4632" y="3276600"/>
            <a:ext cx="4483768" cy="44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F93B8-2A34-4147-B654-DDFB889B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23" y="4001294"/>
            <a:ext cx="2343477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71A80-DF3F-44E7-BCCC-8B0D64E2D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00241"/>
            <a:ext cx="3131976" cy="41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8A013-75B5-4D67-978E-8250952EE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524" y="3604316"/>
            <a:ext cx="5671782" cy="489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78A8D-4E3B-4145-AC2D-C168F5B8C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574" y="5609686"/>
            <a:ext cx="4610743" cy="381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145E0C-F78E-49F2-BF70-04D8E6F0D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1099" y="6052681"/>
            <a:ext cx="495369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52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2C46-C945-4FAB-B739-51B14529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WGAN</a:t>
            </a:r>
            <a:r>
              <a:rPr lang="en-US" altLang="zh-CN" dirty="0"/>
              <a:t>-GP</a:t>
            </a:r>
            <a:endParaRPr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F26721-3212-40D6-A356-6F669E7A0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136" y="2234027"/>
            <a:ext cx="4963728" cy="3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74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D7B2-1B61-458A-B73C-559C3F17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DCGAN</a:t>
            </a:r>
            <a:endParaRPr lang="zh-CN" altLang="en-US" dirty="0"/>
          </a:p>
        </p:txBody>
      </p:sp>
      <p:pic>
        <p:nvPicPr>
          <p:cNvPr id="3074" name="Picture 2" descr="https://img-blog.csdnimg.cn/20181116100629968.png?x-oss-process=image/watermark,type_ZmFuZ3poZW5naGVpdGk,shadow_10,text_aHR0cHM6Ly9ibG9nLmNzZG4ubmV0L3FxXzMzNTk0Mzgw,size_16,color_FFFFFF,t_70">
            <a:extLst>
              <a:ext uri="{FF2B5EF4-FFF2-40B4-BE49-F238E27FC236}">
                <a16:creationId xmlns:a16="http://schemas.microsoft.com/office/drawing/2014/main" id="{ADCFE980-6D5A-4534-B5F3-5CE9DDEEC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6" y="1825625"/>
            <a:ext cx="100823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EBF24A-D15F-404C-8BBE-9F097F9D41C6}"/>
              </a:ext>
            </a:extLst>
          </p:cNvPr>
          <p:cNvSpPr/>
          <p:nvPr/>
        </p:nvSpPr>
        <p:spPr>
          <a:xfrm>
            <a:off x="939280" y="1577074"/>
            <a:ext cx="67678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0" i="0" dirty="0">
                <a:effectLst/>
                <a:latin typeface="+mn-ea"/>
              </a:rPr>
              <a:t>用</a:t>
            </a:r>
            <a:r>
              <a:rPr lang="en-US" altLang="zh-CN" sz="2400" b="0" i="0" dirty="0">
                <a:effectLst/>
                <a:latin typeface="+mn-ea"/>
              </a:rPr>
              <a:t>CNN</a:t>
            </a:r>
            <a:r>
              <a:rPr lang="zh-CN" altLang="en-US" sz="2400" b="0" i="0" dirty="0">
                <a:effectLst/>
                <a:latin typeface="+mn-ea"/>
              </a:rPr>
              <a:t>替代</a:t>
            </a:r>
            <a:r>
              <a:rPr lang="en-US" altLang="zh-CN" sz="2400" b="0" i="0" dirty="0">
                <a:effectLst/>
                <a:latin typeface="+mn-ea"/>
              </a:rPr>
              <a:t>GAN</a:t>
            </a:r>
            <a:r>
              <a:rPr lang="zh-CN" altLang="en-US" sz="2400" b="0" i="0" dirty="0">
                <a:effectLst/>
                <a:latin typeface="+mn-ea"/>
              </a:rPr>
              <a:t>中的多层感知机</a:t>
            </a:r>
            <a:r>
              <a:rPr lang="zh-CN" altLang="en-US" sz="2400" dirty="0">
                <a:latin typeface="+mn-ea"/>
              </a:rPr>
              <a:t>；</a:t>
            </a:r>
            <a:r>
              <a:rPr lang="zh-CN" altLang="en-US" sz="2400" b="0" i="0" dirty="0">
                <a:effectLst/>
                <a:latin typeface="+mn-ea"/>
              </a:rPr>
              <a:t>同时为了使整个网络可微，去除了</a:t>
            </a:r>
            <a:r>
              <a:rPr lang="en-US" altLang="zh-CN" sz="2400" b="0" i="0" dirty="0">
                <a:effectLst/>
                <a:latin typeface="+mn-ea"/>
              </a:rPr>
              <a:t>CNN</a:t>
            </a:r>
            <a:r>
              <a:rPr lang="zh-CN" altLang="en-US" sz="2400" b="0" i="0" dirty="0">
                <a:effectLst/>
                <a:latin typeface="+mn-ea"/>
              </a:rPr>
              <a:t>中的池化层，将全连接层以全局池化层替代以减轻计算量。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150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数据读入和预处理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2D01CC-5B96-469E-BE64-5AFFA5DF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68925"/>
            <a:ext cx="6096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8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7169-A4DC-4702-9549-25B693E1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训练集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2D698A-A20E-4196-ADAE-4D09EF1AD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11" y="2076494"/>
            <a:ext cx="7523752" cy="4100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D35D8-6B68-4E56-AF26-4D81AF0F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680" y="1418252"/>
            <a:ext cx="4302309" cy="52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61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CA92-331F-4344-B388-B8D52312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DCGAN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6E4E3B-463C-4B01-9FA3-AB63E8F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47" y="1191958"/>
            <a:ext cx="5520905" cy="5520905"/>
          </a:xfrm>
        </p:spPr>
      </p:pic>
    </p:spTree>
    <p:extLst>
      <p:ext uri="{BB962C8B-B14F-4D97-AF65-F5344CB8AC3E}">
        <p14:creationId xmlns:p14="http://schemas.microsoft.com/office/powerpoint/2010/main" val="81568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5E19-0743-4EA9-9656-3BC5FDE8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再进一步？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FDA8-873F-4CFC-BC41-A2DFFB98B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b="1" i="1" dirty="0"/>
              <a:t>Conditional Image Synthesis With Auxiliary Classifier </a:t>
            </a:r>
            <a:r>
              <a:rPr lang="en-US" altLang="zh-CN" b="1" i="1" dirty="0" err="1"/>
              <a:t>GANs</a:t>
            </a:r>
            <a:endParaRPr lang="en-US" altLang="zh-CN" b="1" i="1" dirty="0"/>
          </a:p>
          <a:p>
            <a:pPr marL="0" indent="0">
              <a:buNone/>
            </a:pPr>
            <a:r>
              <a:rPr lang="en-US" altLang="zh-CN" b="1" i="1" dirty="0"/>
              <a:t>   </a:t>
            </a:r>
            <a:r>
              <a:rPr lang="en-US" altLang="zh-CN" dirty="0"/>
              <a:t>A </a:t>
            </a:r>
            <a:r>
              <a:rPr lang="en-US" altLang="zh-CN" dirty="0" err="1"/>
              <a:t>Odena</a:t>
            </a:r>
            <a:r>
              <a:rPr lang="en-US" altLang="zh-CN" dirty="0"/>
              <a:t>, 2017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100" name="Picture 4" descr="https://pic1.zhimg.com/80/v2-5f440e841389aea1496a26dee1b2a658_720w.png">
            <a:extLst>
              <a:ext uri="{FF2B5EF4-FFF2-40B4-BE49-F238E27FC236}">
                <a16:creationId xmlns:a16="http://schemas.microsoft.com/office/drawing/2014/main" id="{B8FD61A2-073F-418C-8AB6-B65381FC7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60" y="3126581"/>
            <a:ext cx="9894240" cy="5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pic1.zhimg.com/80/v2-db7cbabdf4e87bdcef34c6ffda332be8_720w.png">
            <a:extLst>
              <a:ext uri="{FF2B5EF4-FFF2-40B4-BE49-F238E27FC236}">
                <a16:creationId xmlns:a16="http://schemas.microsoft.com/office/drawing/2014/main" id="{5789CEDF-2104-4B45-BE9C-A3B55713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60" y="3829440"/>
            <a:ext cx="7620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pic4.zhimg.com/80/v2-3af1dc294cad02a7828f0ebdecbf5e0f_720w.png">
            <a:extLst>
              <a:ext uri="{FF2B5EF4-FFF2-40B4-BE49-F238E27FC236}">
                <a16:creationId xmlns:a16="http://schemas.microsoft.com/office/drawing/2014/main" id="{C442CE09-B606-4518-8F09-A5F4BABD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62" y="4564662"/>
            <a:ext cx="66579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34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22EA-F6E8-4521-B597-6B68F32A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ACGAN</a:t>
            </a:r>
            <a:endParaRPr lang="zh-CN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256128-08DB-4DB5-83DE-36098EB81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20" y="1609629"/>
            <a:ext cx="3498272" cy="46559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F3E171-F290-471C-AB47-A50122700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98" y="1614392"/>
            <a:ext cx="3498273" cy="4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C3B2A-1FC9-4753-BFD2-FCAA3EFF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谢谢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94727-FBCD-40EB-8401-686905AD1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78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生成器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AB83C9-6649-41A3-A196-6B29FEA2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168925"/>
            <a:ext cx="81248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9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判别器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698A76-47A0-4460-8B49-AA3BA9A1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1168925"/>
            <a:ext cx="8143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7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en-US" altLang="zh-CN" dirty="0"/>
              <a:t>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8A5447-49A8-4FEF-80C8-C0DDDF33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925"/>
            <a:ext cx="6134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CEE32-D234-4A24-A17E-A97D62D6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0"/>
            <a:ext cx="92392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4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输出结果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4AA4B8-B3D7-447A-A1C2-802677E3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1168925"/>
            <a:ext cx="6467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8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BB414B-5E93-4B5E-9952-5A4D4CE3E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6376"/>
            <a:ext cx="2790333" cy="27903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C82A20-03CC-43BC-ADF1-81BF0B997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90" y="1046375"/>
            <a:ext cx="2790333" cy="27903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18F3AB-203F-4283-A51B-A6960E339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80" y="1046376"/>
            <a:ext cx="2790333" cy="27903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0B6531-4F89-4945-A1B2-09BB7DDF4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959258"/>
            <a:ext cx="2790333" cy="27903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29FE24D-125F-4DBE-8F43-1891E46F1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90" y="3959257"/>
            <a:ext cx="2790334" cy="27903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96EC68-25BA-41E4-A81A-BAE3FC7EC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80" y="3959257"/>
            <a:ext cx="2790335" cy="27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4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565</Words>
  <Application>Microsoft Office PowerPoint</Application>
  <PresentationFormat>Widescreen</PresentationFormat>
  <Paragraphs>88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等线</vt:lpstr>
      <vt:lpstr>等线 Light</vt:lpstr>
      <vt:lpstr>Arial</vt:lpstr>
      <vt:lpstr>Office 主题​​</vt:lpstr>
      <vt:lpstr>PowerPoint Presentation</vt:lpstr>
      <vt:lpstr>GAN的基础实践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尝试1—CycleGan</vt:lpstr>
      <vt:lpstr>尝试2—MangaGan</vt:lpstr>
      <vt:lpstr>用StyleGAN 生成高清人脸</vt:lpstr>
      <vt:lpstr>ProGAN</vt:lpstr>
      <vt:lpstr>ProGAN</vt:lpstr>
      <vt:lpstr>ProGAN</vt:lpstr>
      <vt:lpstr>PowerPoint Presentation</vt:lpstr>
      <vt:lpstr>Mapping Network</vt:lpstr>
      <vt:lpstr>AdaIN样式模块</vt:lpstr>
      <vt:lpstr>取消随机输入</vt:lpstr>
      <vt:lpstr>增加随机噪声</vt:lpstr>
      <vt:lpstr>特征融合</vt:lpstr>
      <vt:lpstr>效果图</vt:lpstr>
      <vt:lpstr>动漫头像生成</vt:lpstr>
      <vt:lpstr>PowerPoint Presentation</vt:lpstr>
      <vt:lpstr>经典GAN的问题</vt:lpstr>
      <vt:lpstr>改进？</vt:lpstr>
      <vt:lpstr>WGAN-GP</vt:lpstr>
      <vt:lpstr>DCGAN</vt:lpstr>
      <vt:lpstr>训练集</vt:lpstr>
      <vt:lpstr>DCGAN</vt:lpstr>
      <vt:lpstr>再进一步？</vt:lpstr>
      <vt:lpstr>ACGAN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 邱杨</dc:creator>
  <cp:lastModifiedBy>沐阳 何</cp:lastModifiedBy>
  <cp:revision>65</cp:revision>
  <dcterms:created xsi:type="dcterms:W3CDTF">2020-06-04T02:11:28Z</dcterms:created>
  <dcterms:modified xsi:type="dcterms:W3CDTF">2020-06-12T16:02:57Z</dcterms:modified>
</cp:coreProperties>
</file>